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3"/>
  </p:notesMasterIdLst>
  <p:sldIdLst>
    <p:sldId id="256" r:id="rId2"/>
    <p:sldId id="257" r:id="rId3"/>
    <p:sldId id="266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46"/>
  </p:normalViewPr>
  <p:slideViewPr>
    <p:cSldViewPr snapToGrid="0" snapToObjects="1">
      <p:cViewPr varScale="1">
        <p:scale>
          <a:sx n="156" d="100"/>
          <a:sy n="156" d="100"/>
        </p:scale>
        <p:origin x="4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8374F-9835-DC46-AE53-9517963CED1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7A02B-4D08-7745-BBB5-2766A764C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1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Peace among democracies is NOT a new phenomenon: 1885—1992. Question of bipolarity, US hegemony</a:t>
            </a:r>
          </a:p>
          <a:p>
            <a:r>
              <a:rPr lang="en-US" dirty="0"/>
              <a:t>”Liberalism sees democratic governance, economic interdependence, and international law as the means by which to supersede the security dilemma rooted in the anarchy of the international system.”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7A02B-4D08-7745-BBB5-2766A764CC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8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92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1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4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0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5898F52-2787-4BA2-BBBC-9395E9F86D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6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8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3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35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5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9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7/7/2022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6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1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gital map">
            <a:extLst>
              <a:ext uri="{FF2B5EF4-FFF2-40B4-BE49-F238E27FC236}">
                <a16:creationId xmlns:a16="http://schemas.microsoft.com/office/drawing/2014/main" id="{B6448961-417B-F4F4-E4F3-CE1D6D4C7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CB666-987D-9A48-A8AD-2D17802A6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Liberalism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5B5FE-3AE1-4445-AFF1-7C44F977D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9345-B42A-CE4B-BEFE-58A317E6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17916-BE08-094D-A7DC-439B3CD57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Predicts that the rising problem for the US is not a great power taking its place, but the general diffusion of power – multipolarity.</a:t>
            </a:r>
          </a:p>
          <a:p>
            <a:endParaRPr lang="en-US" dirty="0"/>
          </a:p>
          <a:p>
            <a:r>
              <a:rPr lang="en-US" dirty="0"/>
              <a:t>Traditionally, only states mattered in world politics, but now other actors are of increasing importance </a:t>
            </a:r>
          </a:p>
          <a:p>
            <a:pPr lvl="1"/>
            <a:r>
              <a:rPr lang="en-US" dirty="0"/>
              <a:t>Transnational corporations with their economic dominance</a:t>
            </a:r>
          </a:p>
          <a:p>
            <a:pPr lvl="1"/>
            <a:endParaRPr lang="en-US" dirty="0"/>
          </a:p>
          <a:p>
            <a:r>
              <a:rPr lang="en-US" dirty="0"/>
              <a:t>Political leaders use institutions that suit them</a:t>
            </a:r>
          </a:p>
          <a:p>
            <a:endParaRPr lang="en-US" dirty="0"/>
          </a:p>
          <a:p>
            <a:r>
              <a:rPr lang="en-US" dirty="0"/>
              <a:t>“The military game … dominate[s] when the survival of states is at stake, but in much of modern politics, physical survival is not the most pressing issue.” </a:t>
            </a:r>
          </a:p>
        </p:txBody>
      </p:sp>
    </p:spTree>
    <p:extLst>
      <p:ext uri="{BB962C8B-B14F-4D97-AF65-F5344CB8AC3E}">
        <p14:creationId xmlns:p14="http://schemas.microsoft.com/office/powerpoint/2010/main" val="2121321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3D97-D2FF-9B46-AD4C-DE3AB14E7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Capitalist Peace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61AAB-750E-3D46-B6AC-0E001214B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 -&gt; Peace is spurious</a:t>
            </a:r>
          </a:p>
          <a:p>
            <a:r>
              <a:rPr lang="en-US" dirty="0"/>
              <a:t>Capitalism -&gt; Peace &amp; Democracy</a:t>
            </a:r>
          </a:p>
          <a:p>
            <a:endParaRPr lang="en-US" dirty="0"/>
          </a:p>
          <a:p>
            <a:r>
              <a:rPr lang="en-US" dirty="0"/>
              <a:t>2 Key Factors: </a:t>
            </a:r>
          </a:p>
          <a:p>
            <a:pPr lvl="1"/>
            <a:r>
              <a:rPr lang="en-US" dirty="0"/>
              <a:t>Public vs Private Ownership</a:t>
            </a:r>
          </a:p>
          <a:p>
            <a:pPr lvl="1"/>
            <a:r>
              <a:rPr lang="en-US" dirty="0"/>
              <a:t>Winners or Losers in Government</a:t>
            </a:r>
          </a:p>
          <a:p>
            <a:pPr lvl="2"/>
            <a:r>
              <a:rPr lang="en-US" dirty="0"/>
              <a:t>Winners want to maintain peaceful relations, status quo economics</a:t>
            </a:r>
          </a:p>
          <a:p>
            <a:pPr lvl="2"/>
            <a:r>
              <a:rPr lang="en-US" dirty="0"/>
              <a:t>Losers want to raise trade barriers, </a:t>
            </a:r>
            <a:r>
              <a:rPr lang="en-US"/>
              <a:t>decrease interdependence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2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5BB0-62E7-AC46-A326-7A74C70B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Kantian Peace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5A0F-E09F-D047-8C30-204C66F19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Democracies don’t go to war with each other. Why? </a:t>
            </a:r>
          </a:p>
          <a:p>
            <a:pPr lvl="1"/>
            <a:r>
              <a:rPr lang="en-US" dirty="0"/>
              <a:t>Separation of Powers</a:t>
            </a:r>
          </a:p>
          <a:p>
            <a:pPr lvl="1"/>
            <a:r>
              <a:rPr lang="en-US" dirty="0"/>
              <a:t>Accountability</a:t>
            </a:r>
          </a:p>
          <a:p>
            <a:pPr lvl="1"/>
            <a:r>
              <a:rPr lang="en-US" dirty="0"/>
              <a:t>Values</a:t>
            </a:r>
          </a:p>
          <a:p>
            <a:endParaRPr lang="en-US" dirty="0"/>
          </a:p>
          <a:p>
            <a:r>
              <a:rPr lang="en-US" dirty="0"/>
              <a:t>Kant: Democracy + Economic Interdependence + International Orgs -&gt; Peace</a:t>
            </a:r>
          </a:p>
          <a:p>
            <a:pPr lvl="1"/>
            <a:r>
              <a:rPr lang="en-US" dirty="0"/>
              <a:t>Higher democracy and trade produce more peace for </a:t>
            </a:r>
            <a:r>
              <a:rPr lang="en-US" b="1" dirty="0"/>
              <a:t>everyone</a:t>
            </a:r>
            <a:r>
              <a:rPr lang="en-US" dirty="0"/>
              <a:t> (not just </a:t>
            </a:r>
            <a:r>
              <a:rPr lang="en-US" dirty="0" err="1"/>
              <a:t>dems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52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B9075-8636-0C20-72A4-BE1E6D7F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Strands of Liberalism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FC4B7-E77B-8004-4946-E06B8D913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Political Liberalism: Democratic Peace Theory – Domestic Politics MATTERS</a:t>
            </a:r>
          </a:p>
          <a:p>
            <a:endParaRPr lang="en-US" dirty="0"/>
          </a:p>
          <a:p>
            <a:r>
              <a:rPr lang="en-US" dirty="0"/>
              <a:t>Economic Liberalism: Trade &amp; Economic Interdependence Reduce Conflict</a:t>
            </a:r>
          </a:p>
          <a:p>
            <a:endParaRPr lang="en-US" dirty="0"/>
          </a:p>
          <a:p>
            <a:r>
              <a:rPr lang="en-US" dirty="0"/>
              <a:t>Institutional Liberalism: International Organizations Reduce Transaction Costs &amp; Mitigate Anarchy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8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B632-FA8F-E745-80DD-FD5D5EB6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Institutions:</a:t>
            </a:r>
            <a:br>
              <a:rPr lang="en-US" dirty="0"/>
            </a:br>
            <a:r>
              <a:rPr lang="en-US" dirty="0"/>
              <a:t>United 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E5214-89CA-F945-96AD-4924CCEA8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Founded 1945, result of WWII</a:t>
            </a:r>
          </a:p>
          <a:p>
            <a:r>
              <a:rPr lang="en-US" dirty="0"/>
              <a:t>Goal: Promote peace, human rights</a:t>
            </a:r>
          </a:p>
          <a:p>
            <a:r>
              <a:rPr lang="en-US" dirty="0"/>
              <a:t>Security Council: P5 with Veto Power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E2CC8-4CDE-E84F-BE2A-BD7F785A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1853"/>
            <a:ext cx="5332071" cy="3316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0B629-1E10-C149-8E99-452BC9B3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09" y="3541853"/>
            <a:ext cx="6879592" cy="331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4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D5A7-88EC-0A4A-9E66-5F4F7D84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Institutions: NATO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4B5181-9910-9749-9A40-B097EC1F8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93976"/>
            <a:ext cx="4051300" cy="4695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8A410-2840-FC47-8E9D-145195A56047}"/>
              </a:ext>
            </a:extLst>
          </p:cNvPr>
          <p:cNvSpPr txBox="1"/>
          <p:nvPr/>
        </p:nvSpPr>
        <p:spPr>
          <a:xfrm>
            <a:off x="4583574" y="2511706"/>
            <a:ext cx="3240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1949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Counter-balance to USSR Warsaw 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 Power Between US &amp; USSR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Article 5: Attack on one is attack on all.</a:t>
            </a:r>
          </a:p>
        </p:txBody>
      </p:sp>
    </p:spTree>
    <p:extLst>
      <p:ext uri="{BB962C8B-B14F-4D97-AF65-F5344CB8AC3E}">
        <p14:creationId xmlns:p14="http://schemas.microsoft.com/office/powerpoint/2010/main" val="2843904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04C6-FE1B-5544-A3B5-6BB83E6D5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INSTITUTIONS: </a:t>
            </a:r>
            <a:br>
              <a:rPr lang="en-US" dirty="0"/>
            </a:br>
            <a:r>
              <a:rPr lang="en-US" dirty="0"/>
              <a:t>IMF &amp; World Bank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E37C6-8FE8-9243-A21F-0C75D58E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IMF = International Monetary Fund</a:t>
            </a:r>
          </a:p>
          <a:p>
            <a:pPr lvl="1"/>
            <a:r>
              <a:rPr lang="en-US" dirty="0"/>
              <a:t>Emphasis on maintaining global financial stability</a:t>
            </a:r>
          </a:p>
          <a:p>
            <a:pPr lvl="1"/>
            <a:r>
              <a:rPr lang="en-US" dirty="0"/>
              <a:t>Larger and richer countries have more political power </a:t>
            </a:r>
          </a:p>
          <a:p>
            <a:pPr lvl="1"/>
            <a:endParaRPr lang="en-US" dirty="0"/>
          </a:p>
          <a:p>
            <a:r>
              <a:rPr lang="en-US" dirty="0"/>
              <a:t>World Bank</a:t>
            </a:r>
          </a:p>
          <a:p>
            <a:pPr lvl="1"/>
            <a:r>
              <a:rPr lang="en-US" dirty="0"/>
              <a:t>Emphasis on economic development and poverty reduction</a:t>
            </a:r>
          </a:p>
          <a:p>
            <a:pPr lvl="1"/>
            <a:r>
              <a:rPr lang="en-US" dirty="0"/>
              <a:t>U.S. has effective veto-power (votes are weighted based on contribution)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0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FAE4-5920-534C-A628-81100FC7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Institutions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EB648-70B3-054A-8B63-01388C83B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IGOs rose from 30 in 1910 to 1,000 by 1981. </a:t>
            </a:r>
          </a:p>
          <a:p>
            <a:endParaRPr lang="en-US" dirty="0"/>
          </a:p>
          <a:p>
            <a:r>
              <a:rPr lang="en-US" dirty="0"/>
              <a:t>“Why should international institutions exist at all in a world dominated by sovereign states?” – Keohane predicting a realist critique</a:t>
            </a:r>
          </a:p>
          <a:p>
            <a:endParaRPr lang="en-US" dirty="0"/>
          </a:p>
          <a:p>
            <a:r>
              <a:rPr lang="en-US" dirty="0"/>
              <a:t>Institutions </a:t>
            </a:r>
            <a:r>
              <a:rPr lang="en-US" b="1" dirty="0"/>
              <a:t>reduce transaction costs</a:t>
            </a:r>
            <a:endParaRPr lang="en-US" dirty="0"/>
          </a:p>
          <a:p>
            <a:pPr lvl="1"/>
            <a:r>
              <a:rPr lang="en-US" dirty="0"/>
              <a:t>Easier to make agreements and enforce them.</a:t>
            </a:r>
          </a:p>
          <a:p>
            <a:pPr lvl="1"/>
            <a:r>
              <a:rPr lang="en-US" dirty="0"/>
              <a:t>Reinforce norms of reciprocity</a:t>
            </a:r>
          </a:p>
          <a:p>
            <a:r>
              <a:rPr lang="en-US" dirty="0"/>
              <a:t>Reduce uncertainty</a:t>
            </a:r>
          </a:p>
          <a:p>
            <a:r>
              <a:rPr lang="en-US" dirty="0"/>
              <a:t>International institutions serve state needs &amp; empower states – not weaken them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7DEE-9C8B-4A4B-A332-A97C531A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INSTITUTIONS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2CFEE-5EDB-A544-BC15-BA8EC20C3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“The world has changed…” </a:t>
            </a:r>
          </a:p>
          <a:p>
            <a:pPr lvl="1"/>
            <a:r>
              <a:rPr lang="en-US" dirty="0"/>
              <a:t>Cold War: Materialism</a:t>
            </a:r>
          </a:p>
          <a:p>
            <a:pPr lvl="1"/>
            <a:r>
              <a:rPr lang="en-US" dirty="0"/>
              <a:t>Post-Cold War: Identity</a:t>
            </a:r>
          </a:p>
          <a:p>
            <a:pPr lvl="1"/>
            <a:endParaRPr lang="en-US" dirty="0"/>
          </a:p>
          <a:p>
            <a:r>
              <a:rPr lang="en-US" dirty="0"/>
              <a:t>Argues that institutions comprising states with shared identity are more likely to remain cohesive and effective</a:t>
            </a:r>
          </a:p>
          <a:p>
            <a:pPr lvl="1"/>
            <a:r>
              <a:rPr lang="en-US" dirty="0"/>
              <a:t>EU versus ASEAN</a:t>
            </a:r>
          </a:p>
          <a:p>
            <a:pPr lvl="1"/>
            <a:endParaRPr lang="en-US" dirty="0"/>
          </a:p>
          <a:p>
            <a:r>
              <a:rPr lang="en-US" dirty="0"/>
              <a:t>Distribution of power also important:</a:t>
            </a:r>
          </a:p>
          <a:p>
            <a:pPr lvl="1"/>
            <a:r>
              <a:rPr lang="en-US" dirty="0"/>
              <a:t>IMF versus UN GA</a:t>
            </a:r>
          </a:p>
          <a:p>
            <a:pPr lvl="1"/>
            <a:endParaRPr lang="en-US" dirty="0"/>
          </a:p>
          <a:p>
            <a:r>
              <a:rPr lang="en-US" dirty="0"/>
              <a:t>The Democratic Deficit</a:t>
            </a:r>
          </a:p>
        </p:txBody>
      </p:sp>
    </p:spTree>
    <p:extLst>
      <p:ext uri="{BB962C8B-B14F-4D97-AF65-F5344CB8AC3E}">
        <p14:creationId xmlns:p14="http://schemas.microsoft.com/office/powerpoint/2010/main" val="73720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2D13A-BA27-AC40-A4FA-CED601A0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DBBF-B744-CC49-87ED-95BF35C3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power in IR?</a:t>
            </a:r>
          </a:p>
          <a:p>
            <a:endParaRPr lang="en-US" dirty="0"/>
          </a:p>
          <a:p>
            <a:r>
              <a:rPr lang="en-US" dirty="0"/>
              <a:t>What is polarity?</a:t>
            </a:r>
          </a:p>
          <a:p>
            <a:pPr lvl="1"/>
            <a:r>
              <a:rPr lang="en-US" dirty="0"/>
              <a:t>Bipolarity, multipolarity, unipolarity</a:t>
            </a:r>
          </a:p>
          <a:p>
            <a:endParaRPr lang="en-US" dirty="0"/>
          </a:p>
          <a:p>
            <a:r>
              <a:rPr lang="en-US" dirty="0"/>
              <a:t>Nye says that </a:t>
            </a:r>
            <a:r>
              <a:rPr lang="en-US" i="1" dirty="0"/>
              <a:t>the world has changed</a:t>
            </a:r>
            <a:r>
              <a:rPr lang="en-US" dirty="0"/>
              <a:t>. Power is different today.</a:t>
            </a:r>
          </a:p>
          <a:p>
            <a:pPr lvl="1"/>
            <a:r>
              <a:rPr lang="en-US" dirty="0"/>
              <a:t>Technology, education, economic growth increasingly important.</a:t>
            </a:r>
          </a:p>
          <a:p>
            <a:pPr lvl="1"/>
            <a:r>
              <a:rPr lang="en-US" dirty="0"/>
              <a:t>Geography, population, raw materials “becoming somewhat less important.” </a:t>
            </a:r>
          </a:p>
          <a:p>
            <a:pPr lvl="1"/>
            <a:endParaRPr lang="en-US" dirty="0"/>
          </a:p>
          <a:p>
            <a:r>
              <a:rPr lang="en-US" dirty="0"/>
              <a:t>“Proof of power lies not in resources but in the ability to </a:t>
            </a:r>
            <a:r>
              <a:rPr lang="en-US" b="1" dirty="0"/>
              <a:t>change the behavior</a:t>
            </a:r>
            <a:r>
              <a:rPr lang="en-US" dirty="0"/>
              <a:t> of states.” </a:t>
            </a:r>
          </a:p>
        </p:txBody>
      </p:sp>
    </p:spTree>
    <p:extLst>
      <p:ext uri="{BB962C8B-B14F-4D97-AF65-F5344CB8AC3E}">
        <p14:creationId xmlns:p14="http://schemas.microsoft.com/office/powerpoint/2010/main" val="324204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553</Words>
  <Application>Microsoft Office PowerPoint</Application>
  <PresentationFormat>Widescreen</PresentationFormat>
  <Paragraphs>89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Liberalism</vt:lpstr>
      <vt:lpstr>Kantian Peace</vt:lpstr>
      <vt:lpstr>Strands of Liberalism</vt:lpstr>
      <vt:lpstr>International Institutions: United Nations</vt:lpstr>
      <vt:lpstr>International Institutions: NATO</vt:lpstr>
      <vt:lpstr>INTERNATIONAL INSTITUTIONS:  IMF &amp; World Bank</vt:lpstr>
      <vt:lpstr>International Institutions</vt:lpstr>
      <vt:lpstr>INTERNATIONAL INSTITUTIONS</vt:lpstr>
      <vt:lpstr>Soft Power</vt:lpstr>
      <vt:lpstr>Soft Power</vt:lpstr>
      <vt:lpstr>The Capitalist Peace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Liberalism</dc:title>
  <dc:creator>Crabtree, David I</dc:creator>
  <cp:lastModifiedBy>David Crabtree</cp:lastModifiedBy>
  <cp:revision>17</cp:revision>
  <dcterms:created xsi:type="dcterms:W3CDTF">2022-07-07T22:32:25Z</dcterms:created>
  <dcterms:modified xsi:type="dcterms:W3CDTF">2022-07-08T00:51:20Z</dcterms:modified>
</cp:coreProperties>
</file>